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6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4" r:id="rId36"/>
    <p:sldId id="289" r:id="rId37"/>
    <p:sldId id="290" r:id="rId38"/>
    <p:sldId id="291" r:id="rId39"/>
    <p:sldId id="295" r:id="rId40"/>
    <p:sldId id="292" r:id="rId41"/>
    <p:sldId id="293" r:id="rId4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44"/>
      <p:bold r:id="rId45"/>
    </p:embeddedFont>
    <p:embeddedFont>
      <p:font typeface="Source Code Pro" panose="020B0509030403020204" pitchFamily="49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39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2d13540e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2d13540e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https://www.newport.com/t/introduction-to-solar-radiation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2d13540e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2d13540e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2d13540e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2d13540e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2d13540e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2d13540e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2d13540e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2d13540e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2d13540e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52d13540e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2d13540e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2d13540e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2d13540e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2d13540e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2d13540e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2d13540e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2d13540e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52d13540e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22d671d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22d671d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2d13540e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52d13540e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2d13540e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2d13540e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2d13540e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2d13540e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2d13540e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2d13540e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2d13540e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52d13540e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2d13540ed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2d13540ed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2d13540ed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2d13540ed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2d13540e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2d13540e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2d13540e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2d13540e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2d13540e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52d13540e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22d671d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22d671d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2d13540ed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2d13540ed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2d13540e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2d13540e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2d13540e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2d13540e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2d13540ed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52d13540ed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52d13540e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52d13540e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2d13540e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2d13540e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52d13540e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52d13540e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52d13540ed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52d13540ed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52d13540e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52d13540ed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52d13540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52d13540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2d13540e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2d13540e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d13540e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2d13540e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2d13540e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52d13540e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2d13540e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2d13540e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2d13540e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52d13540e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rupocerro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energy.org/ma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y Desarrollo Sostenible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6: Conceptos de Energía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Irradiancia solar según masa atmosférica atravesada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625" y="1490525"/>
            <a:ext cx="64293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highlight>
                  <a:schemeClr val="dk1"/>
                </a:highlight>
              </a:rPr>
              <a:t>Disponibilidad de Energía Solar a nivel mundial</a:t>
            </a:r>
            <a:endParaRPr sz="3100">
              <a:highlight>
                <a:schemeClr val="dk1"/>
              </a:highlight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209950"/>
            <a:ext cx="809625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>
            <a:spLocks noGrp="1"/>
          </p:cNvSpPr>
          <p:nvPr>
            <p:ph type="body" idx="4294967295"/>
          </p:nvPr>
        </p:nvSpPr>
        <p:spPr>
          <a:xfrm>
            <a:off x="6857950" y="4445700"/>
            <a:ext cx="13428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¿kWh/m</a:t>
            </a:r>
            <a:r>
              <a:rPr lang="en" baseline="30000"/>
              <a:t>2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265500" y="13100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VIDA ENERGÍA SOLAR EN LA TIERRA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500" y="793663"/>
            <a:ext cx="3556175" cy="35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Energía solar en todas partes</a:t>
            </a:r>
            <a:endParaRPr>
              <a:highlight>
                <a:schemeClr val="dk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825" y="1116425"/>
            <a:ext cx="3419675" cy="24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09950"/>
            <a:ext cx="5118025" cy="309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780" y="3546500"/>
            <a:ext cx="2174720" cy="1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Orientación del sol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www.suncalc.org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299" y="1093850"/>
            <a:ext cx="5572598" cy="38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02875"/>
            <a:ext cx="3017451" cy="290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7588" y="3319793"/>
            <a:ext cx="1204025" cy="15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FOTOVOLTAICA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525" y="549150"/>
            <a:ext cx="4045201" cy="404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Efecto Fotoeléctrico vs. Efecto Fotovoltaico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14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Efecto fotoeléctrico:</a:t>
            </a:r>
            <a:r>
              <a:rPr lang="en"/>
              <a:t> Liberación de electrones de un material al ser irradiado con ondas electromagnéticas, generando una diferencia en la densidad de carga eléctrica en su superficie.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14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Efecto fotovoltaico:</a:t>
            </a:r>
            <a:r>
              <a:rPr lang="en"/>
              <a:t> Generación de una diferencia de potencial a causa de una migración de electrones de un material semiconductor tipo P hacia un material semiconductor tipo N por acción de la radiación electromagnética.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800" y="2651575"/>
            <a:ext cx="2178012" cy="21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537" y="2651575"/>
            <a:ext cx="3519632" cy="21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Materiales Semiconductores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Todos los materiales tienen estados de energía entre sus átomos, en su último nivel. Los que se pueden identificar claramente cuando están distanciados.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69725"/>
            <a:ext cx="5719497" cy="327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01" y="3038150"/>
            <a:ext cx="2765099" cy="1955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3272100" y="3397900"/>
            <a:ext cx="57195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Sin embargo, cuando se forma un sólido, estas distancias se acortan, y los niveles de energía interfieren entre sí, formando </a:t>
            </a:r>
            <a:r>
              <a:rPr lang="en" sz="12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bandas de energía</a:t>
            </a: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.Dependiendo del tipo de enlace que forma el sólido, estas bandas de energía tienen configuraciones diferentes. Por estas bandas es por donde transita la energía (eléctrica o térmica) a través de un material.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Materiales Semiconductores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pueden clasificar los materiales en función de su capacidad para transmitir cargas, dependiendo del tamaño y ubicación relativa de estas bandas, en términos de energía [eV].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Los electrones requieren una cantidad de energía igual o mayor al </a:t>
            </a:r>
            <a:r>
              <a:rPr lang="en" b="1"/>
              <a:t>band gap</a:t>
            </a:r>
            <a:r>
              <a:rPr lang="en"/>
              <a:t> (banda prohibida) para pasar de la banda de valencia a la banda de conducción y trasladarse hacia otro átomo. 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349475"/>
            <a:ext cx="5719500" cy="3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Semiconductores útiles para energía fotovoltaica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4048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Semiconductor intrínseco:</a:t>
            </a:r>
            <a:r>
              <a:rPr lang="en"/>
              <a:t> Este material libera la misma cantidad de electrones a su banda de conducción, que los huecos que deja en su banda de valencia.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575" y="1228675"/>
            <a:ext cx="2832721" cy="131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574" y="2584501"/>
            <a:ext cx="2676149" cy="123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311700" y="2479698"/>
            <a:ext cx="54048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Semiconductor extrínseco dopado tipo N:</a:t>
            </a:r>
            <a:r>
              <a:rPr lang="en"/>
              <a:t> Estos materiales tiene más electrones en su banda de conducción que huecos en su banda de valencia.</a:t>
            </a: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311700" y="3730722"/>
            <a:ext cx="54048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Semiconductor extrínseco dopado tipo P: </a:t>
            </a:r>
            <a:r>
              <a:rPr lang="en"/>
              <a:t>Estos materiales tienen más huecos en su banda de valencia que electrones en su banda de conducción.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575" y="3830274"/>
            <a:ext cx="2676142" cy="131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Energía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Solar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Eólica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Geotérmica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Oceánica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Biomasa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Fósiles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Unión P-N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 unir un semiconductor tipo P con un semiconductor tipo N, se genera un campo eléctrico E</a:t>
            </a:r>
            <a:r>
              <a:rPr lang="en" baseline="-25000"/>
              <a:t>d</a:t>
            </a:r>
            <a:r>
              <a:rPr lang="en"/>
              <a:t>, por la migración de cargas. El semiconductor P con carga mayoritariamente positiva recibe electrones del semiconductor N, hasta saturar la superficie de contacto. Este “muro eléctrico” evita que las cargas se equilibren a lo largo de todo el material. Para celdas solares, se buscan semiconductores N que sean translúcidos.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688" y="2547475"/>
            <a:ext cx="5854624" cy="24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Efecto de la radiación electromagnética en Unión P-N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260300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Cuando la unión P-N recibe radiación electromagnética, se genera un par hueco-electrón adicional en la superficie de contacto P-N, luego de haber atravesado el semiconductor 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Arrastre:</a:t>
            </a:r>
            <a:r>
              <a:rPr lang="en"/>
              <a:t> Los electrones generados en P sobre la superficie de contacto, son arrastrados por el campo eléctrico hacia N, dejando un hueco adicional en P, efectivamente separando el par hueco-electrón.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Difusión:</a:t>
            </a:r>
            <a:r>
              <a:rPr lang="en"/>
              <a:t> Los electrones extra en N y los huecos en P se difunden hacia cada extremo del material, buscando equilibrar las cargas presentes en cada tipo de semiconductor.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Recombinación: </a:t>
            </a:r>
            <a:r>
              <a:rPr lang="en"/>
              <a:t>Existe un tiempo límite en el que la separación de este par hueco-electrón puede realizarse. Si no son separados, entonces el electrón vuelve al hueco, generando de vuelta la energía absorbida por P.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175" y="1418563"/>
            <a:ext cx="4063725" cy="33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Potencia de una Celda Solar y Factor de Llenado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543875" y="1228675"/>
            <a:ext cx="4352100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potencia (P=I*V) de una celda solar dependen del circuito al que estén conectadas. Cuando están en un circuito abierto (I</a:t>
            </a:r>
            <a:r>
              <a:rPr lang="en" baseline="-25000"/>
              <a:t>oc</a:t>
            </a:r>
            <a:r>
              <a:rPr lang="en"/>
              <a:t>=0), la celda produce un voltaje V</a:t>
            </a:r>
            <a:r>
              <a:rPr lang="en" baseline="-25000"/>
              <a:t>oc</a:t>
            </a:r>
            <a:r>
              <a:rPr lang="en"/>
              <a:t>, mientras que si se conecta a una resistencia tendiente a cero (V</a:t>
            </a:r>
            <a:r>
              <a:rPr lang="en" baseline="-25000"/>
              <a:t>sc</a:t>
            </a:r>
            <a:r>
              <a:rPr lang="en"/>
              <a:t>=0), se genera una corriente de cortocircuito I</a:t>
            </a:r>
            <a:r>
              <a:rPr lang="en" baseline="-25000"/>
              <a:t>sc</a:t>
            </a:r>
            <a:r>
              <a:rPr lang="en"/>
              <a:t>. Variando la resistencia del circuito se extrae una curva de potencia, donde se puede visualizar un punto (V</a:t>
            </a:r>
            <a:r>
              <a:rPr lang="en" baseline="-25000"/>
              <a:t>max</a:t>
            </a:r>
            <a:r>
              <a:rPr lang="en"/>
              <a:t>,I</a:t>
            </a:r>
            <a:r>
              <a:rPr lang="en" baseline="-25000"/>
              <a:t>max</a:t>
            </a:r>
            <a:r>
              <a:rPr lang="en"/>
              <a:t>) donde la potencia P</a:t>
            </a:r>
            <a:r>
              <a:rPr lang="en" baseline="-25000"/>
              <a:t>max</a:t>
            </a:r>
            <a:r>
              <a:rPr lang="en"/>
              <a:t> es máxima.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 razón entre la potencia máxima, y el área cubierta por el rango entre el origen y (V</a:t>
            </a:r>
            <a:r>
              <a:rPr lang="en" baseline="-25000"/>
              <a:t>oc</a:t>
            </a:r>
            <a:r>
              <a:rPr lang="en"/>
              <a:t>,I</a:t>
            </a:r>
            <a:r>
              <a:rPr lang="en" baseline="-25000"/>
              <a:t>sc</a:t>
            </a:r>
            <a:r>
              <a:rPr lang="en"/>
              <a:t>) se conoce como el factor de llenado. Este es un dato de las celdas solares que se utiliza para calcular su eficiencia.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325"/>
            <a:ext cx="4072502" cy="249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44251"/>
            <a:ext cx="4224900" cy="70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TERMOSOLAR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650" y="686600"/>
            <a:ext cx="3770300" cy="37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COLECTORES TRADICIONALES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4572000" y="1228675"/>
            <a:ext cx="4260300" cy="2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colectores solares térmicos convierten la radiación solar en energía térmica, aumentando la temperatura de un fluido al interior del sistema.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 eficiencia depende de la diferencia de temperatura entre el fluido y el aire, un factor de convección asociado al viento, la radiación solar entrante, la transmitancia y la reflectancia de la superficie.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50" y="1161263"/>
            <a:ext cx="2777819" cy="24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0" y="3232825"/>
            <a:ext cx="2973775" cy="9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010" y="4082848"/>
            <a:ext cx="3094889" cy="9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612688"/>
            <a:ext cx="2827491" cy="122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dk1"/>
                </a:highlight>
              </a:rPr>
              <a:t>CONCENTRACIÓN SOLAR ALTA TEMPERATURA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4572000" y="1228675"/>
            <a:ext cx="42603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colectores solares de alta temperatura concentran en una sección pequeña la radiación solar que incide en un área mucho mayor, a través de espejos o superficies con alta reflectividad.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Por alcanzar altas temperaturas, las pérdidas por radiación son considerables. Teóricamente pueden alcanzar hasta 887°C, pero en la práctica operan a menos de 400°C.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Estos sistemas de alta temperatura se usan principalmente para generar energía eléctrica a través de turbinas a vapor.</a:t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2052950" cy="19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750" y="1246250"/>
            <a:ext cx="2061850" cy="189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84850"/>
            <a:ext cx="30384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848475"/>
            <a:ext cx="2547395" cy="7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cess flow diagram of the CSP power plant. | Download ...">
            <a:extLst>
              <a:ext uri="{FF2B5EF4-FFF2-40B4-BE49-F238E27FC236}">
                <a16:creationId xmlns:a16="http://schemas.microsoft.com/office/drawing/2014/main" id="{5BAF6B83-BCBA-B53B-89CB-D1E72BA36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114425"/>
            <a:ext cx="80962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9;p37">
            <a:extLst>
              <a:ext uri="{FF2B5EF4-FFF2-40B4-BE49-F238E27FC236}">
                <a16:creationId xmlns:a16="http://schemas.microsoft.com/office/drawing/2014/main" id="{665B93F2-470E-3628-491F-89399F404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dk1"/>
                </a:highlight>
              </a:rPr>
              <a:t>CONCENTRACIÓN SOLAR ALTA TEMPERATURA (CSP)</a:t>
            </a:r>
            <a:endParaRPr dirty="0">
              <a:highlight>
                <a:schemeClr val="dk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11138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311700" y="142097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Inercia térmica y disponibilidad de energía</a:t>
            </a:r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body" idx="1"/>
          </p:nvPr>
        </p:nvSpPr>
        <p:spPr>
          <a:xfrm>
            <a:off x="311700" y="2254975"/>
            <a:ext cx="2808000" cy="25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 total de radiación solar, se busca con los colectores solares mantener una temperatura estable, con el objetivo de contar con energía disponible todo el día.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Cerro Dominador</a:t>
            </a:r>
            <a:r>
              <a:rPr lang="en"/>
              <a:t> es una planta ejemplar en Chile, siendo la primera planta termosolar en América Latina.</a:t>
            </a:r>
            <a:endParaRPr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100" y="728738"/>
            <a:ext cx="5775825" cy="36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EÓLICA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7038"/>
            <a:ext cx="4049425" cy="40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ENERGÍA EÓLICA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63" name="Google Shape;263;p4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2603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potencial eólico se calcula en función de la energía cinética que contiene una masa de aire que cruza una sección determinada.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Depende de la rapidez del viento, la densidad del aire y el área del rotor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3921175"/>
            <a:ext cx="14287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246250"/>
            <a:ext cx="16668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360675"/>
            <a:ext cx="19812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0" y="1838900"/>
            <a:ext cx="2133600" cy="192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Extracción del potencial eólico</a:t>
            </a:r>
            <a:endParaRPr/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71413"/>
            <a:ext cx="44862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71425"/>
            <a:ext cx="3999900" cy="170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012" y="3016699"/>
            <a:ext cx="3912665" cy="19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Límite de Betz</a:t>
            </a:r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2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eficiencia de una turbina eólica depende de la rapidez de entrada del viento, pero también de la rapidez de salida, ya que </a:t>
            </a:r>
            <a:r>
              <a:rPr lang="en" b="1"/>
              <a:t>no puede extraer TODA la energía del viento</a:t>
            </a:r>
            <a:r>
              <a:rPr lang="en"/>
              <a:t>. De lo contrario, el aire se concentraría detrás del rotor y no continuaría con su movimiento.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Esto se conoce como el límite de Betz, y es aprox 59.3%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925" y="1228663"/>
            <a:ext cx="4527600" cy="202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925" y="3386750"/>
            <a:ext cx="4375375" cy="149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43" y="3123350"/>
            <a:ext cx="2373104" cy="17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GEOTÉRMICA</a:t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550" y="547038"/>
            <a:ext cx="4049424" cy="404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>
            <a:spLocks noGrp="1"/>
          </p:cNvSpPr>
          <p:nvPr>
            <p:ph type="title"/>
          </p:nvPr>
        </p:nvSpPr>
        <p:spPr>
          <a:xfrm>
            <a:off x="6406675" y="292850"/>
            <a:ext cx="24255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Litósfera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96" name="Google Shape;296;p44"/>
          <p:cNvSpPr txBox="1">
            <a:spLocks noGrp="1"/>
          </p:cNvSpPr>
          <p:nvPr>
            <p:ph type="body" idx="1"/>
          </p:nvPr>
        </p:nvSpPr>
        <p:spPr>
          <a:xfrm>
            <a:off x="474475" y="3796550"/>
            <a:ext cx="83577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corteza terrestre tiene entre 7 y 50 km de grosor, con 100 km como máximo.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 corteza oceánica es más delgada. Debajo de esta corteza se encuentra el Manto, compuesto por roca a alta temperatura en estado semisólido. El Manto permite el movimiento de los continentes y genera el gradiente térmico hasta el centro de la Tierra. El núcleo, compuesto por Fe y Ni, es el responsable de la magnetósfera.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00" y="526350"/>
            <a:ext cx="4651579" cy="32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350" y="1054375"/>
            <a:ext cx="2683826" cy="26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title"/>
          </p:nvPr>
        </p:nvSpPr>
        <p:spPr>
          <a:xfrm>
            <a:off x="6406675" y="292850"/>
            <a:ext cx="24255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ENERGÍA GEOTÉRMICA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304" name="Google Shape;304;p45"/>
          <p:cNvSpPr txBox="1">
            <a:spLocks noGrp="1"/>
          </p:cNvSpPr>
          <p:nvPr>
            <p:ph type="body" idx="1"/>
          </p:nvPr>
        </p:nvSpPr>
        <p:spPr>
          <a:xfrm>
            <a:off x="6694125" y="1966625"/>
            <a:ext cx="2138100" cy="26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Las diferencias de temperatura en la corteza terrestre son en promedio 30°C por cada km de profundidad</a:t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63140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ory Chapter: Power Generation Using Geothermal Low-Enthalpy  Resources and ORC Technology | IntechOpen">
            <a:extLst>
              <a:ext uri="{FF2B5EF4-FFF2-40B4-BE49-F238E27FC236}">
                <a16:creationId xmlns:a16="http://schemas.microsoft.com/office/drawing/2014/main" id="{4F978364-E61A-34BF-9D32-F3C93001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2" y="171450"/>
            <a:ext cx="562927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166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OCEÁNICA</a:t>
            </a:r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925" y="740025"/>
            <a:ext cx="3663450" cy="36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ENERGÍA OCEÁNICA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4078124" cy="32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525" y="1740975"/>
            <a:ext cx="4769025" cy="2036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378725" y="526350"/>
            <a:ext cx="5152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BIOMASA</a:t>
            </a:r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850" y="892875"/>
            <a:ext cx="3357750" cy="33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omass power process flow diagram. | Download Scientific Diagram">
            <a:extLst>
              <a:ext uri="{FF2B5EF4-FFF2-40B4-BE49-F238E27FC236}">
                <a16:creationId xmlns:a16="http://schemas.microsoft.com/office/drawing/2014/main" id="{DEA76DBF-AAB9-8CD8-A2EA-7E47699D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365250"/>
            <a:ext cx="80962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A1911B-F979-1850-1A88-80B87EEA3A28}"/>
              </a:ext>
            </a:extLst>
          </p:cNvPr>
          <p:cNvSpPr txBox="1"/>
          <p:nvPr/>
        </p:nvSpPr>
        <p:spPr>
          <a:xfrm>
            <a:off x="0" y="48357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00" dirty="0"/>
              <a:t>Fuente: Garcia, Conrado &amp; Montero, Gisela &amp; Coronado Ortega, Marcos &amp; Torres, R &amp; Vázquez, A &amp; Ayala Bautista, José &amp; León, José &amp; </a:t>
            </a:r>
            <a:r>
              <a:rPr lang="es-CL" sz="700" dirty="0" err="1"/>
              <a:t>Sagaste</a:t>
            </a:r>
            <a:r>
              <a:rPr lang="es-CL" sz="700" dirty="0"/>
              <a:t>, Carlos. (2015). </a:t>
            </a:r>
            <a:r>
              <a:rPr lang="es-CL" sz="700" dirty="0" err="1"/>
              <a:t>Power</a:t>
            </a:r>
            <a:r>
              <a:rPr lang="es-CL" sz="700" dirty="0"/>
              <a:t> </a:t>
            </a:r>
            <a:r>
              <a:rPr lang="es-CL" sz="700" dirty="0" err="1"/>
              <a:t>generation</a:t>
            </a:r>
            <a:r>
              <a:rPr lang="es-CL" sz="700" dirty="0"/>
              <a:t> </a:t>
            </a:r>
            <a:r>
              <a:rPr lang="es-CL" sz="700" dirty="0" err="1"/>
              <a:t>estimation</a:t>
            </a:r>
            <a:r>
              <a:rPr lang="es-CL" sz="700" dirty="0"/>
              <a:t> </a:t>
            </a:r>
            <a:r>
              <a:rPr lang="es-CL" sz="700" dirty="0" err="1"/>
              <a:t>from</a:t>
            </a:r>
            <a:r>
              <a:rPr lang="es-CL" sz="700" dirty="0"/>
              <a:t> </a:t>
            </a:r>
            <a:r>
              <a:rPr lang="es-CL" sz="700" dirty="0" err="1"/>
              <a:t>wheat</a:t>
            </a:r>
            <a:r>
              <a:rPr lang="es-CL" sz="700" dirty="0"/>
              <a:t> </a:t>
            </a:r>
            <a:r>
              <a:rPr lang="es-CL" sz="700" dirty="0" err="1"/>
              <a:t>straw</a:t>
            </a:r>
            <a:r>
              <a:rPr lang="es-CL" sz="700" dirty="0"/>
              <a:t> in </a:t>
            </a:r>
            <a:r>
              <a:rPr lang="es-CL" sz="700" dirty="0" err="1"/>
              <a:t>Mexico</a:t>
            </a:r>
            <a:r>
              <a:rPr lang="es-CL" sz="700" dirty="0"/>
              <a:t>. WIT </a:t>
            </a:r>
            <a:r>
              <a:rPr lang="es-CL" sz="700" dirty="0" err="1"/>
              <a:t>Transactions</a:t>
            </a:r>
            <a:r>
              <a:rPr lang="es-CL" sz="700" dirty="0"/>
              <a:t> </a:t>
            </a:r>
            <a:r>
              <a:rPr lang="es-CL" sz="700" dirty="0" err="1"/>
              <a:t>on</a:t>
            </a:r>
            <a:r>
              <a:rPr lang="es-CL" sz="700" dirty="0"/>
              <a:t> </a:t>
            </a:r>
            <a:r>
              <a:rPr lang="es-CL" sz="700" dirty="0" err="1"/>
              <a:t>Ecology</a:t>
            </a:r>
            <a:r>
              <a:rPr lang="es-CL" sz="700" dirty="0"/>
              <a:t> and </a:t>
            </a:r>
            <a:r>
              <a:rPr lang="es-CL" sz="700" dirty="0" err="1"/>
              <a:t>the</a:t>
            </a:r>
            <a:r>
              <a:rPr lang="es-CL" sz="700" dirty="0"/>
              <a:t> </a:t>
            </a:r>
            <a:r>
              <a:rPr lang="es-CL" sz="700" dirty="0" err="1"/>
              <a:t>Environment</a:t>
            </a:r>
            <a:r>
              <a:rPr lang="es-CL" sz="700" dirty="0"/>
              <a:t>. 195. 10.2495/ESUS150091. </a:t>
            </a:r>
          </a:p>
        </p:txBody>
      </p:sp>
      <p:sp>
        <p:nvSpPr>
          <p:cNvPr id="6" name="Google Shape;335;p50">
            <a:extLst>
              <a:ext uri="{FF2B5EF4-FFF2-40B4-BE49-F238E27FC236}">
                <a16:creationId xmlns:a16="http://schemas.microsoft.com/office/drawing/2014/main" id="{EA5A76DD-727A-3776-4EC4-699461B4F7DB}"/>
              </a:ext>
            </a:extLst>
          </p:cNvPr>
          <p:cNvSpPr txBox="1">
            <a:spLocks/>
          </p:cNvSpPr>
          <p:nvPr/>
        </p:nvSpPr>
        <p:spPr>
          <a:xfrm>
            <a:off x="523875" y="292850"/>
            <a:ext cx="8308425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s-CL" dirty="0">
                <a:highlight>
                  <a:schemeClr val="dk1"/>
                </a:highlight>
              </a:rPr>
              <a:t>Biomasa</a:t>
            </a:r>
          </a:p>
        </p:txBody>
      </p:sp>
    </p:spTree>
    <p:extLst>
      <p:ext uri="{BB962C8B-B14F-4D97-AF65-F5344CB8AC3E}">
        <p14:creationId xmlns:p14="http://schemas.microsoft.com/office/powerpoint/2010/main" val="294048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la energía?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063" y="1057550"/>
            <a:ext cx="3839869" cy="21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37" y="1057550"/>
            <a:ext cx="2159924" cy="21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9375" y="3217470"/>
            <a:ext cx="3068555" cy="17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1937" y="1057550"/>
            <a:ext cx="2159926" cy="215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378725" y="526350"/>
            <a:ext cx="5152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COMBUSTIBLES FÓSILES</a:t>
            </a:r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850" y="892875"/>
            <a:ext cx="3357750" cy="33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dk1"/>
                </a:highlight>
              </a:rPr>
              <a:t>COMBUSTIBLES FÓSILES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336" name="Google Shape;336;p5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la energía?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Capacidad que tiene la materia para producir trabajo.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 una cantidad (se puede medir) que permite realizar alguna actividad (trabajo). Sin energía, es imposible realizar trabajo.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 energía no se crea ni se destruye, sólo se transforma.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TIPOS DE ENERGÍA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260300" y="3146300"/>
            <a:ext cx="45720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Conservación de la energía: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295" y="3455020"/>
            <a:ext cx="2922751" cy="1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6050" y="2571745"/>
            <a:ext cx="4245525" cy="628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SOLAR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750" y="751375"/>
            <a:ext cx="3561925" cy="35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161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Energía solar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475" y="555593"/>
            <a:ext cx="3001525" cy="225113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917450"/>
            <a:ext cx="2808000" cy="24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energía solar es la energía que emite el sol en todas direcciones, debido a la temperatura que tiene en su superficie:5778[K]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 radiación de cuerpo negro (no refleja) se usa para teorizar la emisión de radiación espectral de un cuerpo en función de su temperatura para una cierta longitud de onda.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475" y="555600"/>
            <a:ext cx="2499794" cy="33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400" y="2837775"/>
            <a:ext cx="2808000" cy="21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775" y="3863825"/>
            <a:ext cx="3756826" cy="109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1450" y="3974325"/>
            <a:ext cx="1871035" cy="8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1366 W/m</a:t>
            </a:r>
            <a:r>
              <a:rPr lang="en" baseline="30000"/>
              <a:t>2</a:t>
            </a:r>
            <a:endParaRPr baseline="3000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Irradiancia (radiación solar) que llega al planeta tierra a nivel de termósfera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Conceptos de radiación solar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Irradiancia (radiación solar): Flujo de energía electromagnética que proviene del sol [G=Wm</a:t>
            </a:r>
            <a:r>
              <a:rPr lang="en" baseline="30000"/>
              <a:t>-2</a:t>
            </a:r>
            <a:r>
              <a:rPr lang="en"/>
              <a:t>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Radiancia: Flujo de energía emitida, por unidad de área y por unidad de ángulo sólido. Cantidad direccional.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Insolación: Irradiancia en un período de tiempo [Whm</a:t>
            </a:r>
            <a:r>
              <a:rPr lang="en" baseline="30000"/>
              <a:t>-2</a:t>
            </a:r>
            <a:r>
              <a:rPr lang="en"/>
              <a:t>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Intensidad de radiación: Distribución espectral de la irradiancia [G(λ)=Wm</a:t>
            </a:r>
            <a:r>
              <a:rPr lang="en" baseline="30000"/>
              <a:t>-2</a:t>
            </a:r>
            <a:r>
              <a:rPr lang="en"/>
              <a:t>nm</a:t>
            </a:r>
            <a:r>
              <a:rPr lang="en" baseline="30000"/>
              <a:t>-1</a:t>
            </a:r>
            <a:r>
              <a:rPr lang="en"/>
              <a:t>]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1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atmósfera tiene un efecto sobre la irradiancia que llega finalmente a la tierra (nivel del mar). Atravesar más atmósfera implica una reducción de irradiancia. Esto, además del efecto coseno (dilución por ángulo de incidencia)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300" y="2434075"/>
            <a:ext cx="3626086" cy="27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1530</Words>
  <Application>Microsoft Office PowerPoint</Application>
  <PresentationFormat>On-screen Show (16:9)</PresentationFormat>
  <Paragraphs>102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Amatic SC</vt:lpstr>
      <vt:lpstr>Source Code Pro</vt:lpstr>
      <vt:lpstr>Arial</vt:lpstr>
      <vt:lpstr>Beach Day</vt:lpstr>
      <vt:lpstr>Ingeniería y Desarrollo Sostenible</vt:lpstr>
      <vt:lpstr>Contenidos</vt:lpstr>
      <vt:lpstr>1.  Energía</vt:lpstr>
      <vt:lpstr>¿Qué es la energía?</vt:lpstr>
      <vt:lpstr>¿Qué es la energía?</vt:lpstr>
      <vt:lpstr>2. ENERGÍA SOLAR</vt:lpstr>
      <vt:lpstr>Energía solar</vt:lpstr>
      <vt:lpstr>1366 W/m2</vt:lpstr>
      <vt:lpstr>Conceptos de radiación solar</vt:lpstr>
      <vt:lpstr>Irradiancia solar según masa atmosférica atravesada</vt:lpstr>
      <vt:lpstr>Disponibilidad de Energía Solar a nivel mundial</vt:lpstr>
      <vt:lpstr>cICLO DE VIDA ENERGÍA SOLAR EN LA TIERRA</vt:lpstr>
      <vt:lpstr>Energía solar en todas partes  </vt:lpstr>
      <vt:lpstr>Orientación del sol</vt:lpstr>
      <vt:lpstr>ENERGÍA FOTOVOLTAICA</vt:lpstr>
      <vt:lpstr>Efecto Fotoeléctrico vs. Efecto Fotovoltaico</vt:lpstr>
      <vt:lpstr>Materiales Semiconductores</vt:lpstr>
      <vt:lpstr>Materiales Semiconductores</vt:lpstr>
      <vt:lpstr>Semiconductores útiles para energía fotovoltaica</vt:lpstr>
      <vt:lpstr>Unión P-N</vt:lpstr>
      <vt:lpstr>Efecto de la radiación electromagnética en Unión P-N</vt:lpstr>
      <vt:lpstr>Potencia de una Celda Solar y Factor de Llenado</vt:lpstr>
      <vt:lpstr>ENERGÍA TERMOSOLAR</vt:lpstr>
      <vt:lpstr>COLECTORES TRADICIONALES</vt:lpstr>
      <vt:lpstr>CONCENTRACIÓN SOLAR ALTA TEMPERATURA</vt:lpstr>
      <vt:lpstr>CONCENTRACIÓN SOLAR ALTA TEMPERATURA (CSP)</vt:lpstr>
      <vt:lpstr>Inercia térmica y disponibilidad de energía</vt:lpstr>
      <vt:lpstr>3. ENERGÍA EÓLICA</vt:lpstr>
      <vt:lpstr>ENERGÍA EÓLICA</vt:lpstr>
      <vt:lpstr>Extracción del potencial eólico</vt:lpstr>
      <vt:lpstr>Límite de Betz</vt:lpstr>
      <vt:lpstr>4. ENERGÍA GEOTÉRMICA</vt:lpstr>
      <vt:lpstr>Litósfera</vt:lpstr>
      <vt:lpstr>ENERGÍA GEOTÉRMICA</vt:lpstr>
      <vt:lpstr>PowerPoint Presentation</vt:lpstr>
      <vt:lpstr>5. ENERGÍA OCEÁNICA</vt:lpstr>
      <vt:lpstr>ENERGÍA OCEÁNICA</vt:lpstr>
      <vt:lpstr>6. BIOMASA</vt:lpstr>
      <vt:lpstr>PowerPoint Presentation</vt:lpstr>
      <vt:lpstr>7. COMBUSTIBLES FÓSILES</vt:lpstr>
      <vt:lpstr>COMBUSTIBLES FÓSILES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y Desarrollo Sostenible</dc:title>
  <cp:lastModifiedBy>Rafael Quezada Gaete</cp:lastModifiedBy>
  <cp:revision>1</cp:revision>
  <dcterms:modified xsi:type="dcterms:W3CDTF">2023-04-13T12:10:36Z</dcterms:modified>
</cp:coreProperties>
</file>